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9" r:id="rId4"/>
    <p:sldId id="378" r:id="rId5"/>
    <p:sldId id="379" r:id="rId6"/>
    <p:sldId id="382" r:id="rId7"/>
    <p:sldId id="383" r:id="rId8"/>
    <p:sldId id="380" r:id="rId9"/>
    <p:sldId id="381" r:id="rId10"/>
    <p:sldId id="260" r:id="rId11"/>
    <p:sldId id="261" r:id="rId12"/>
    <p:sldId id="384" r:id="rId13"/>
    <p:sldId id="403" r:id="rId14"/>
    <p:sldId id="385" r:id="rId15"/>
    <p:sldId id="393" r:id="rId16"/>
    <p:sldId id="408" r:id="rId17"/>
    <p:sldId id="394" r:id="rId18"/>
    <p:sldId id="402" r:id="rId19"/>
    <p:sldId id="404" r:id="rId20"/>
    <p:sldId id="405" r:id="rId21"/>
    <p:sldId id="406" r:id="rId22"/>
    <p:sldId id="407" r:id="rId23"/>
    <p:sldId id="388" r:id="rId24"/>
    <p:sldId id="397" r:id="rId25"/>
    <p:sldId id="386" r:id="rId26"/>
    <p:sldId id="395" r:id="rId27"/>
    <p:sldId id="409" r:id="rId28"/>
    <p:sldId id="414" r:id="rId29"/>
    <p:sldId id="410" r:id="rId30"/>
    <p:sldId id="411" r:id="rId31"/>
    <p:sldId id="412" r:id="rId32"/>
    <p:sldId id="413" r:id="rId33"/>
    <p:sldId id="387" r:id="rId34"/>
    <p:sldId id="396" r:id="rId35"/>
    <p:sldId id="392" r:id="rId36"/>
    <p:sldId id="401" r:id="rId37"/>
    <p:sldId id="389" r:id="rId38"/>
    <p:sldId id="398" r:id="rId39"/>
    <p:sldId id="390" r:id="rId40"/>
    <p:sldId id="399" r:id="rId41"/>
    <p:sldId id="391" r:id="rId42"/>
    <p:sldId id="400" r:id="rId43"/>
    <p:sldId id="262" r:id="rId44"/>
    <p:sldId id="377" r:id="rId45"/>
    <p:sldId id="289" r:id="rId46"/>
    <p:sldId id="288" r:id="rId47"/>
    <p:sldId id="290" r:id="rId48"/>
    <p:sldId id="287" r:id="rId49"/>
    <p:sldId id="291" r:id="rId50"/>
    <p:sldId id="293" r:id="rId51"/>
    <p:sldId id="294" r:id="rId52"/>
    <p:sldId id="297" r:id="rId53"/>
    <p:sldId id="295" r:id="rId54"/>
    <p:sldId id="299" r:id="rId55"/>
    <p:sldId id="308" r:id="rId56"/>
    <p:sldId id="309" r:id="rId57"/>
    <p:sldId id="305" r:id="rId58"/>
    <p:sldId id="304" r:id="rId59"/>
    <p:sldId id="301" r:id="rId60"/>
    <p:sldId id="284" r:id="rId61"/>
    <p:sldId id="306" r:id="rId62"/>
    <p:sldId id="307" r:id="rId63"/>
    <p:sldId id="285" r:id="rId64"/>
    <p:sldId id="263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1F2B37"/>
    <a:srgbClr val="044622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098" autoAdjust="0"/>
  </p:normalViewPr>
  <p:slideViewPr>
    <p:cSldViewPr snapToGrid="0" showGuides="1">
      <p:cViewPr>
        <p:scale>
          <a:sx n="100" d="100"/>
          <a:sy n="100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4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中度可信度">
            <a:extLst>
              <a:ext uri="{FF2B5EF4-FFF2-40B4-BE49-F238E27FC236}">
                <a16:creationId xmlns:a16="http://schemas.microsoft.com/office/drawing/2014/main" id="{17B915ED-2D8B-F3DA-83F2-7D3E5A5D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60033-955F-44CD-EF61-8DE380B94EDB}"/>
              </a:ext>
            </a:extLst>
          </p:cNvPr>
          <p:cNvSpPr txBox="1"/>
          <p:nvPr/>
        </p:nvSpPr>
        <p:spPr>
          <a:xfrm>
            <a:off x="398210" y="292338"/>
            <a:ext cx="4564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阿里云 </a:t>
            </a:r>
            <a:r>
              <a:rPr lang="en-US" altLang="zh-CN" sz="48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endParaRPr lang="zh-CN" altLang="en-US" sz="4800" b="1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098478-0841-9354-AFCC-BFC3EE2AC914}"/>
              </a:ext>
            </a:extLst>
          </p:cNvPr>
          <p:cNvSpPr txBox="1"/>
          <p:nvPr/>
        </p:nvSpPr>
        <p:spPr>
          <a:xfrm>
            <a:off x="2038350" y="1533525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通义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series =&gt; </a:t>
            </a:r>
            <a:r>
              <a:rPr lang="en-US" altLang="zh-CN" sz="2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-version</a:t>
            </a:r>
            <a:endParaRPr lang="zh-CN" altLang="en-US" sz="28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5A68-15DA-921E-77D4-F1DDF2569F64}"/>
              </a:ext>
            </a:extLst>
          </p:cNvPr>
          <p:cNvSpPr txBox="1"/>
          <p:nvPr/>
        </p:nvSpPr>
        <p:spPr>
          <a:xfrm>
            <a:off x="827326" y="3487945"/>
            <a:ext cx="10966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通义千问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r>
              <a:rPr lang="en-US" altLang="zh-CN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,</a:t>
            </a:r>
            <a:r>
              <a:rPr lang="zh-CN" altLang="en-US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Alibaba, Alibaba DAMO, ……</a:t>
            </a:r>
          </a:p>
        </p:txBody>
      </p:sp>
    </p:spTree>
    <p:extLst>
      <p:ext uri="{BB962C8B-B14F-4D97-AF65-F5344CB8AC3E}">
        <p14:creationId xmlns:p14="http://schemas.microsoft.com/office/powerpoint/2010/main" val="35888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A303-1857-1B9A-AD7D-DF535C0E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795"/>
            <a:ext cx="12192000" cy="2176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642477" y="485070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旗舰</a:t>
            </a:r>
            <a:r>
              <a:rPr lang="en-US" altLang="zh-CN" sz="5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llm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</p:spTree>
    <p:extLst>
      <p:ext uri="{BB962C8B-B14F-4D97-AF65-F5344CB8AC3E}">
        <p14:creationId xmlns:p14="http://schemas.microsoft.com/office/powerpoint/2010/main" val="1017361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56BEE9-31AD-74A1-1D22-CD5CF475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5" y="527526"/>
            <a:ext cx="11515725" cy="5802947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5" y="-417115"/>
            <a:ext cx="1154365" cy="834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C914A1-0CE3-04F7-DB75-44AD09199833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192628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441725-3CFB-9310-C14B-EFCEF25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7" r="1857"/>
          <a:stretch/>
        </p:blipFill>
        <p:spPr>
          <a:xfrm>
            <a:off x="1314450" y="-95250"/>
            <a:ext cx="9169979" cy="4629149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4611329"/>
            <a:ext cx="3108831" cy="22466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799382-D9CA-35BE-45A1-270B19A3DD22}"/>
              </a:ext>
            </a:extLst>
          </p:cNvPr>
          <p:cNvSpPr txBox="1"/>
          <p:nvPr/>
        </p:nvSpPr>
        <p:spPr>
          <a:xfrm>
            <a:off x="2228850" y="5829269"/>
            <a:ext cx="5998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文字创作与文本处理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文生图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视频制作 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 ……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FA5EF-574D-EAA0-A692-A7FB5CB6C647}"/>
              </a:ext>
            </a:extLst>
          </p:cNvPr>
          <p:cNvSpPr txBox="1"/>
          <p:nvPr/>
        </p:nvSpPr>
        <p:spPr>
          <a:xfrm>
            <a:off x="3286125" y="4989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通义系列模型分支</a:t>
            </a:r>
          </a:p>
        </p:txBody>
      </p:sp>
    </p:spTree>
    <p:extLst>
      <p:ext uri="{BB962C8B-B14F-4D97-AF65-F5344CB8AC3E}">
        <p14:creationId xmlns:p14="http://schemas.microsoft.com/office/powerpoint/2010/main" val="228089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-438150"/>
            <a:ext cx="3108831" cy="2246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4135692" y="322372"/>
            <a:ext cx="4336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魔搭社区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endParaRPr lang="zh-CN" altLang="en-US" sz="5400" b="1" dirty="0">
              <a:solidFill>
                <a:schemeClr val="bg1"/>
              </a:solidFill>
              <a:latin typeface="JetBrains Mono" panose="02000009000000000000" pitchFamily="49" charset="0"/>
              <a:ea typeface="楷体" panose="02010609060101010101" pitchFamily="49" charset="-122"/>
              <a:cs typeface="JetBrains Mono" panose="02000009000000000000" pitchFamily="49" charset="0"/>
            </a:endParaRPr>
          </a:p>
        </p:txBody>
      </p:sp>
      <p:pic>
        <p:nvPicPr>
          <p:cNvPr id="6" name="图片 5" descr="手机屏幕截图&#10;&#10;中度可信度">
            <a:extLst>
              <a:ext uri="{FF2B5EF4-FFF2-40B4-BE49-F238E27FC236}">
                <a16:creationId xmlns:a16="http://schemas.microsoft.com/office/drawing/2014/main" id="{CF89FEA0-0848-94FF-E556-9EBB2B53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6085"/>
            <a:ext cx="2800350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1F62EC-AA22-D380-FCE6-850A670C2137}"/>
              </a:ext>
            </a:extLst>
          </p:cNvPr>
          <p:cNvSpPr txBox="1"/>
          <p:nvPr/>
        </p:nvSpPr>
        <p:spPr>
          <a:xfrm>
            <a:off x="1638300" y="3228975"/>
            <a:ext cx="74847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系列模型配套平台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 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调用，训练，评测，应用发布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人工智能模型社区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代码开源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-&gt; 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-Sora plan</a:t>
            </a:r>
            <a:r>
              <a:rPr lang="zh-CN" alt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第三方模型资源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		-&gt; 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LLaMA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BaiChuan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……</a:t>
            </a:r>
          </a:p>
        </p:txBody>
      </p:sp>
    </p:spTree>
    <p:extLst>
      <p:ext uri="{BB962C8B-B14F-4D97-AF65-F5344CB8AC3E}">
        <p14:creationId xmlns:p14="http://schemas.microsoft.com/office/powerpoint/2010/main" val="299883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B26524C1-BF03-BE39-6BC2-FA4EBF75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8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2BBFDE2E-BF4F-8350-AA0C-EDCAF8A2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8C8C6-3D14-951F-0139-280014A2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E48FF-2EA4-4E72-883D-F193F767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8" y="399186"/>
            <a:ext cx="11332223" cy="6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5405119" y="538479"/>
            <a:ext cx="1717041" cy="15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9977119" y="-109221"/>
            <a:ext cx="1717041" cy="154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7661-3891-A6A6-26CC-AAB0B8B5F9F7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04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4804462" y="232228"/>
            <a:ext cx="5090983" cy="181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32AB9C-ED90-7208-52B8-1896E86B6600}"/>
              </a:ext>
            </a:extLst>
          </p:cNvPr>
          <p:cNvSpPr txBox="1"/>
          <p:nvPr/>
        </p:nvSpPr>
        <p:spPr>
          <a:xfrm>
            <a:off x="907912" y="3429000"/>
            <a:ext cx="101874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智谱清言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GLM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CogVideo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CogView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Embedding / ……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清华大学计算机系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KEG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实验室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5EE91-4DB9-022B-AF74-DCE361AE58CF}"/>
              </a:ext>
            </a:extLst>
          </p:cNvPr>
          <p:cNvSpPr txBox="1"/>
          <p:nvPr/>
        </p:nvSpPr>
        <p:spPr>
          <a:xfrm>
            <a:off x="907912" y="23222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清华系</a:t>
            </a:r>
          </a:p>
        </p:txBody>
      </p:sp>
    </p:spTree>
    <p:extLst>
      <p:ext uri="{BB962C8B-B14F-4D97-AF65-F5344CB8AC3E}">
        <p14:creationId xmlns:p14="http://schemas.microsoft.com/office/powerpoint/2010/main" val="316659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10138463" y="-351954"/>
            <a:ext cx="1977338" cy="703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E28F5F-CDFA-359D-2FDA-FC990752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31580"/>
            <a:ext cx="11493499" cy="5794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BF69C0-9604-147B-1B0A-574FFCA69D8E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269759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145030" y="5773318"/>
            <a:ext cx="3046970" cy="1084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557B81-DDE0-A41B-7AEF-CAB5F530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" y="307402"/>
            <a:ext cx="11654112" cy="4826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F8301C-94B5-EF76-E803-CAA3C77A35CF}"/>
              </a:ext>
            </a:extLst>
          </p:cNvPr>
          <p:cNvSpPr txBox="1"/>
          <p:nvPr/>
        </p:nvSpPr>
        <p:spPr>
          <a:xfrm>
            <a:off x="666750" y="5410200"/>
            <a:ext cx="926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旗舰基座模型及代表分支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=&gt;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特化处理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多模态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视频生成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4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839325" y="-428624"/>
            <a:ext cx="2352675" cy="8375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A4B07A-3632-28D7-ED46-6FD2B17BB664}"/>
              </a:ext>
            </a:extLst>
          </p:cNvPr>
          <p:cNvSpPr txBox="1"/>
          <p:nvPr/>
        </p:nvSpPr>
        <p:spPr>
          <a:xfrm>
            <a:off x="257134" y="269191"/>
            <a:ext cx="517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5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开放平台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AA7F22-002C-8149-C83A-458D81D58D28}"/>
              </a:ext>
            </a:extLst>
          </p:cNvPr>
          <p:cNvSpPr/>
          <p:nvPr/>
        </p:nvSpPr>
        <p:spPr>
          <a:xfrm>
            <a:off x="0" y="1571625"/>
            <a:ext cx="12192000" cy="119062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黑暗中的标志&#10;&#10;描述已自动生成">
            <a:extLst>
              <a:ext uri="{FF2B5EF4-FFF2-40B4-BE49-F238E27FC236}">
                <a16:creationId xmlns:a16="http://schemas.microsoft.com/office/drawing/2014/main" id="{4AF14A58-1766-1F0F-72BE-32F0C28B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4" y="1878998"/>
            <a:ext cx="2343150" cy="47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E18D7A-4BB7-8EB1-6E5F-B3355B1EAC53}"/>
              </a:ext>
            </a:extLst>
          </p:cNvPr>
          <p:cNvSpPr txBox="1"/>
          <p:nvPr/>
        </p:nvSpPr>
        <p:spPr>
          <a:xfrm>
            <a:off x="2238375" y="2643571"/>
            <a:ext cx="694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开发应用平台 </a:t>
            </a:r>
            <a:r>
              <a:rPr lang="en-US" altLang="zh-CN" dirty="0"/>
              <a:t>-&gt; </a:t>
            </a:r>
            <a:r>
              <a:rPr lang="zh-CN" altLang="en-US" dirty="0"/>
              <a:t>模型体验 </a:t>
            </a:r>
            <a:r>
              <a:rPr lang="en-US" altLang="zh-CN" dirty="0"/>
              <a:t>/ API</a:t>
            </a:r>
            <a:r>
              <a:rPr lang="zh-CN" altLang="en-US" dirty="0"/>
              <a:t>调用接口服务 </a:t>
            </a:r>
            <a:r>
              <a:rPr lang="en-US" altLang="zh-CN" dirty="0"/>
              <a:t>/ </a:t>
            </a:r>
            <a:r>
              <a:rPr lang="zh-CN" altLang="en-US" dirty="0"/>
              <a:t>配套应用资源 </a:t>
            </a:r>
            <a:r>
              <a:rPr lang="en-US" altLang="zh-CN"/>
              <a:t>/ 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3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14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A3EBAE-7F82-25D2-5AAB-433FE5330018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5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24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E2461-87C4-1AB3-2011-3C68275E68EC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6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71D5C8-DECF-E91C-F1B3-ED0920C720C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22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FAB5B-C744-8BF7-A711-E3502F82546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3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129B-FA77-B76F-514C-F6A3D80EF5C4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5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509475" y="1265513"/>
            <a:ext cx="521406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1956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年，达特茅斯学院人工智能夏季研讨会上正式使用了人工智能（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）这一术语。这是人类历史上第一次人工智能研讨，标志着人工智能学科的诞生。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弗兰克·罗森布拉特（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Frank Rosenblatt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）在一台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IBM-704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计算机上模拟实现了一种他发明的叫做“感知机”（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）的神经网络模型。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509475" y="4558728"/>
            <a:ext cx="54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感知机（如左图所示）可以被视为一种最简单形式的前馈式人工神经网络，是一种二分类的线性分类判别模型，其输入为实例的特征向量想（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x1,x2…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），神经元的激活函数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，输出为实例的类别（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），模型的目标是要将输入实例通过超平面将正负二类分离。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2C4870-6F5A-1FA1-29F6-B159393A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1283965"/>
            <a:ext cx="5999014" cy="380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26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9632790" y="242085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1066349" y="4310603"/>
            <a:ext cx="719932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年，爱德华·费根鲍姆（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Edward Feigenbaum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）提出首个专家系统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DENDRAL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，并对知识库给出了初步的定义，这也孕育了后来的第二次人工智能浪潮。该系统具有非常丰富的化学知识，可根据质谱数据帮助化学家推断分子结构。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9632789" y="3130152"/>
            <a:ext cx="186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专家系统（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Expert Systems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的一个重要分支，同自然语言理解，机器人学并列为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的三大研究方向。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D801275-61EE-766E-FA15-C5218833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0" y="855080"/>
            <a:ext cx="8308280" cy="337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5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005708" y="101107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400800" y="1792283"/>
            <a:ext cx="553591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年，“符号主义”代表人物马文·明斯基（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Marvin Minsky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）的著作《感知器》提出对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线性不可分的问题：单层感知器无法划分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原数据，解决这问题需要引入更高维非线性网络（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至少需要两层），但多层网络并无有效的训练算法。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这些论点给神经网络研究以沉重的打击，神经网络的研究走向长达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年的低潮时期。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B11B087-233E-19CE-540D-A301B80F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53"/>
            <a:ext cx="6278865" cy="334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7387865" y="10910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5712968" y="1929770"/>
            <a:ext cx="5214063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1974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年，哈佛大学沃伯斯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(Paul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Werbos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博士论文里，首次提出了通过误差的反向传播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(BP)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来训练人工神经网络，但在该时期未引起重视。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926774ED-8739-BCE9-FCA0-CB2CF21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1" y="1839318"/>
            <a:ext cx="5274310" cy="289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11406</TotalTime>
  <Words>2945</Words>
  <Application>Microsoft Office PowerPoint</Application>
  <PresentationFormat>宽屏</PresentationFormat>
  <Paragraphs>333</Paragraphs>
  <Slides>64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2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JetBrains Mono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111</cp:revision>
  <dcterms:created xsi:type="dcterms:W3CDTF">2017-04-10T09:26:00Z</dcterms:created>
  <dcterms:modified xsi:type="dcterms:W3CDTF">2024-09-10T05:12:24Z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